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</p:sldIdLst>
  <p:sldSz cx="15113000" cy="21374100"/>
  <p:notesSz cx="6858000" cy="9144000"/>
  <p:embeddedFontLst>
    <p:embeddedFont>
      <p:font typeface="Etna Sans Serif" panose="02000600000000000000" pitchFamily="2" charset="0"/>
      <p:regular r:id="rId3"/>
    </p:embeddedFont>
    <p:embeddedFont>
      <p:font typeface="Inter" panose="020B0502030000000004" pitchFamily="3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8" autoAdjust="0"/>
    <p:restoredTop sz="94606" autoAdjust="0"/>
  </p:normalViewPr>
  <p:slideViewPr>
    <p:cSldViewPr>
      <p:cViewPr varScale="1">
        <p:scale>
          <a:sx n="36" d="100"/>
          <a:sy n="36" d="100"/>
        </p:scale>
        <p:origin x="3280" y="2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6352" y="12506988"/>
            <a:ext cx="9241798" cy="454484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512000" y="8047659"/>
            <a:ext cx="6048000" cy="0"/>
          </a:xfrm>
          <a:prstGeom prst="line">
            <a:avLst/>
          </a:prstGeom>
          <a:ln w="19050" cap="flat">
            <a:solidFill>
              <a:srgbClr val="B48D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  <p:sp>
        <p:nvSpPr>
          <p:cNvPr id="4" name="AutoShape 4"/>
          <p:cNvSpPr/>
          <p:nvPr/>
        </p:nvSpPr>
        <p:spPr>
          <a:xfrm>
            <a:off x="1512000" y="11436146"/>
            <a:ext cx="12096000" cy="0"/>
          </a:xfrm>
          <a:prstGeom prst="line">
            <a:avLst/>
          </a:prstGeom>
          <a:ln w="19050" cap="flat">
            <a:solidFill>
              <a:srgbClr val="B48D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  <p:sp>
        <p:nvSpPr>
          <p:cNvPr id="5" name="AutoShape 5"/>
          <p:cNvSpPr/>
          <p:nvPr/>
        </p:nvSpPr>
        <p:spPr>
          <a:xfrm>
            <a:off x="8610726" y="8047659"/>
            <a:ext cx="4997274" cy="0"/>
          </a:xfrm>
          <a:prstGeom prst="line">
            <a:avLst/>
          </a:prstGeom>
          <a:ln w="19050" cap="flat">
            <a:solidFill>
              <a:srgbClr val="B48D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t-IT"/>
          </a:p>
        </p:txBody>
      </p:sp>
      <p:grpSp>
        <p:nvGrpSpPr>
          <p:cNvPr id="6" name="Group 6"/>
          <p:cNvGrpSpPr/>
          <p:nvPr/>
        </p:nvGrpSpPr>
        <p:grpSpPr>
          <a:xfrm>
            <a:off x="1494240" y="4614271"/>
            <a:ext cx="12113760" cy="2482987"/>
            <a:chOff x="0" y="0"/>
            <a:chExt cx="2170649" cy="4449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0649" cy="444923"/>
            </a:xfrm>
            <a:custGeom>
              <a:avLst/>
              <a:gdLst/>
              <a:ahLst/>
              <a:cxnLst/>
              <a:rect l="l" t="t" r="r" b="b"/>
              <a:pathLst>
                <a:path w="2170649" h="444923">
                  <a:moveTo>
                    <a:pt x="0" y="0"/>
                  </a:moveTo>
                  <a:lnTo>
                    <a:pt x="2170649" y="0"/>
                  </a:lnTo>
                  <a:lnTo>
                    <a:pt x="2170649" y="444923"/>
                  </a:lnTo>
                  <a:lnTo>
                    <a:pt x="0" y="444923"/>
                  </a:lnTo>
                  <a:close/>
                </a:path>
              </a:pathLst>
            </a:custGeom>
            <a:solidFill>
              <a:srgbClr val="D6ECE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it-IT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2170649" cy="397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94240" y="16825423"/>
            <a:ext cx="5915563" cy="3494442"/>
            <a:chOff x="0" y="0"/>
            <a:chExt cx="1060002" cy="6261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60002" cy="626164"/>
            </a:xfrm>
            <a:custGeom>
              <a:avLst/>
              <a:gdLst/>
              <a:ahLst/>
              <a:cxnLst/>
              <a:rect l="l" t="t" r="r" b="b"/>
              <a:pathLst>
                <a:path w="1060002" h="626164">
                  <a:moveTo>
                    <a:pt x="0" y="0"/>
                  </a:moveTo>
                  <a:lnTo>
                    <a:pt x="1060002" y="0"/>
                  </a:lnTo>
                  <a:lnTo>
                    <a:pt x="1060002" y="626164"/>
                  </a:lnTo>
                  <a:lnTo>
                    <a:pt x="0" y="626164"/>
                  </a:lnTo>
                  <a:close/>
                </a:path>
              </a:pathLst>
            </a:custGeom>
            <a:solidFill>
              <a:srgbClr val="D6ECE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1060002" cy="5785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692437" y="16825423"/>
            <a:ext cx="5915563" cy="3494442"/>
            <a:chOff x="0" y="0"/>
            <a:chExt cx="1060002" cy="62616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60002" cy="626164"/>
            </a:xfrm>
            <a:custGeom>
              <a:avLst/>
              <a:gdLst/>
              <a:ahLst/>
              <a:cxnLst/>
              <a:rect l="l" t="t" r="r" b="b"/>
              <a:pathLst>
                <a:path w="1060002" h="626164">
                  <a:moveTo>
                    <a:pt x="0" y="0"/>
                  </a:moveTo>
                  <a:lnTo>
                    <a:pt x="1060002" y="0"/>
                  </a:lnTo>
                  <a:lnTo>
                    <a:pt x="1060002" y="626164"/>
                  </a:lnTo>
                  <a:lnTo>
                    <a:pt x="0" y="626164"/>
                  </a:lnTo>
                  <a:close/>
                </a:path>
              </a:pathLst>
            </a:custGeom>
            <a:solidFill>
              <a:srgbClr val="D6ECE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1060002" cy="5785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44" y="13490493"/>
            <a:ext cx="4671558" cy="150577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037" y="14555667"/>
            <a:ext cx="4730436" cy="1515586"/>
          </a:xfrm>
          <a:prstGeom prst="rect">
            <a:avLst/>
          </a:prstGeom>
        </p:spPr>
      </p:pic>
      <p:sp>
        <p:nvSpPr>
          <p:cNvPr id="17" name="Freeform 17"/>
          <p:cNvSpPr/>
          <p:nvPr/>
        </p:nvSpPr>
        <p:spPr>
          <a:xfrm>
            <a:off x="0" y="-85867"/>
            <a:ext cx="15120000" cy="3195733"/>
          </a:xfrm>
          <a:custGeom>
            <a:avLst/>
            <a:gdLst/>
            <a:ahLst/>
            <a:cxnLst/>
            <a:rect l="l" t="t" r="r" b="b"/>
            <a:pathLst>
              <a:path w="15120000" h="3195733">
                <a:moveTo>
                  <a:pt x="0" y="0"/>
                </a:moveTo>
                <a:lnTo>
                  <a:pt x="15120000" y="0"/>
                </a:lnTo>
                <a:lnTo>
                  <a:pt x="15120000" y="3195734"/>
                </a:lnTo>
                <a:lnTo>
                  <a:pt x="0" y="31957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3552" b="-22726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8" name="TextBox 18"/>
          <p:cNvSpPr txBox="1"/>
          <p:nvPr/>
        </p:nvSpPr>
        <p:spPr>
          <a:xfrm>
            <a:off x="6217672" y="3310993"/>
            <a:ext cx="3421289" cy="343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30"/>
              </a:lnSpc>
            </a:pPr>
            <a:r>
              <a:rPr lang="en-US" sz="2630" spc="-92">
                <a:solidFill>
                  <a:srgbClr val="000000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Authors-Affiliations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94240" y="3855147"/>
            <a:ext cx="12113760" cy="401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2"/>
              </a:lnSpc>
            </a:pPr>
            <a:r>
              <a:rPr lang="en-US" sz="305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Title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22999" y="5677745"/>
            <a:ext cx="10624652" cy="1059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3"/>
              </a:lnSpc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This research examines how technology improves student learning experiences. Results highlight increased motivation, active participation, and improved outcomes when digital tools are effectively integrated.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99028" y="17934241"/>
            <a:ext cx="5497689" cy="176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3"/>
              </a:lnSpc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Technology fosters active and collaborative learning, but challenges such as digital access and literacy remain. Institutional support is crucial for effective integration.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928317" y="17836722"/>
            <a:ext cx="5443804" cy="2117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3"/>
              </a:lnSpc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Technology enhances student learning by improving motivation and outcomes. Universities should invest in hybrid approaches and digital infrastructure to ensure long-term success.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12000" y="8352459"/>
            <a:ext cx="6123325" cy="2117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783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Growing reliance on digital platforms in education</a:t>
            </a:r>
          </a:p>
          <a:p>
            <a:pPr marL="518160" lvl="1" indent="-259080" algn="l">
              <a:lnSpc>
                <a:spcPts val="2783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Research focus: Impact of technology on learning effectiveness</a:t>
            </a:r>
          </a:p>
          <a:p>
            <a:pPr marL="518160" lvl="1" indent="-259080" algn="l">
              <a:lnSpc>
                <a:spcPts val="2783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Significance: Shaping future teaching strategies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12000" y="11740946"/>
            <a:ext cx="10839019" cy="1059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783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70% reported higher motivation with digital integration</a:t>
            </a:r>
          </a:p>
          <a:p>
            <a:pPr marL="518160" lvl="1" indent="-259080" algn="l">
              <a:lnSpc>
                <a:spcPts val="2783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Participation increased by 30% in tech-assisted classes</a:t>
            </a:r>
          </a:p>
          <a:p>
            <a:pPr marL="518160" lvl="1" indent="-259080" algn="l">
              <a:lnSpc>
                <a:spcPts val="2783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Data shows better performance compared to traditional settings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129894" y="8360495"/>
            <a:ext cx="5478106" cy="2117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783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Participants: 150 university students</a:t>
            </a:r>
          </a:p>
          <a:p>
            <a:pPr marL="518160" lvl="1" indent="-259080" algn="l">
              <a:lnSpc>
                <a:spcPts val="2783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Approach: Surveys + classroom observations</a:t>
            </a:r>
          </a:p>
          <a:p>
            <a:pPr marL="518160" lvl="1" indent="-259080" algn="l">
              <a:lnSpc>
                <a:spcPts val="2783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Tools: E-learning platforms, interactive quizzes, mobile apps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230475" y="5006550"/>
            <a:ext cx="265905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2799" spc="-97">
                <a:solidFill>
                  <a:srgbClr val="000000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Abstract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94240" y="10879251"/>
            <a:ext cx="1568226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spc="-97">
                <a:solidFill>
                  <a:srgbClr val="000000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Result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512000" y="7490764"/>
            <a:ext cx="267586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spc="-97">
                <a:solidFill>
                  <a:srgbClr val="000000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Introduction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184750" y="17238464"/>
            <a:ext cx="267586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2799" spc="-97">
                <a:solidFill>
                  <a:srgbClr val="000000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Discussion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610726" y="7490764"/>
            <a:ext cx="267586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2799" spc="-97">
                <a:solidFill>
                  <a:srgbClr val="000000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Methodology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312289" y="17238464"/>
            <a:ext cx="267586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2799" spc="-97">
                <a:solidFill>
                  <a:srgbClr val="000000"/>
                </a:solidFill>
                <a:latin typeface="Etna Sans Serif"/>
                <a:ea typeface="Etna Sans Serif"/>
                <a:cs typeface="Etna Sans Serif"/>
                <a:sym typeface="Etna Sans Serif"/>
              </a:rPr>
              <a:t>Conclusion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152</Words>
  <Application>Microsoft Macintosh PowerPoint</Application>
  <PresentationFormat>Personalizzato</PresentationFormat>
  <Paragraphs>20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Etna Sans Serif</vt:lpstr>
      <vt:lpstr>Inter</vt:lpstr>
      <vt:lpstr>Office Theme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REN 2026</dc:title>
  <cp:lastModifiedBy>Anna Maria Mariani</cp:lastModifiedBy>
  <cp:revision>3</cp:revision>
  <dcterms:created xsi:type="dcterms:W3CDTF">2006-08-16T00:00:00Z</dcterms:created>
  <dcterms:modified xsi:type="dcterms:W3CDTF">2026-02-04T11:25:18Z</dcterms:modified>
  <dc:identifier>DAHAWhPUL-I</dc:identifier>
</cp:coreProperties>
</file>